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4FFD85-3938-4478-8CF9-D59F80EE7D3A}" type="datetimeFigureOut">
              <a:rPr lang="zh-TW" altLang="en-US" smtClean="0"/>
              <a:t>2019/12/25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iegids.ugent.be/2018/EN/studiefiches/E012420.pdf" TargetMode="External"/><Relationship Id="rId3" Type="http://schemas.openxmlformats.org/officeDocument/2006/relationships/hyperlink" Target="https://studiegids.ugent.be/2018/EN/studiefiches/E030761.pdf" TargetMode="External"/><Relationship Id="rId7" Type="http://schemas.openxmlformats.org/officeDocument/2006/relationships/hyperlink" Target="https://studiegids.ugent.be/2018/EN/studiefiches/E030721.pdf" TargetMode="External"/><Relationship Id="rId12" Type="http://schemas.openxmlformats.org/officeDocument/2006/relationships/hyperlink" Target="https://studiegids.ugent.be/2018/EN/studiefiches/E030740.pdf" TargetMode="External"/><Relationship Id="rId2" Type="http://schemas.openxmlformats.org/officeDocument/2006/relationships/hyperlink" Target="https://studiegids.ugent.be/2018/EN/studiefiches/E02480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iegids.ugent.be/2018/EN/studiefiches/E002640.pdf" TargetMode="External"/><Relationship Id="rId11" Type="http://schemas.openxmlformats.org/officeDocument/2006/relationships/hyperlink" Target="https://studiegids.ugent.be/2018/EN/studiefiches/E030770.pdf" TargetMode="External"/><Relationship Id="rId5" Type="http://schemas.openxmlformats.org/officeDocument/2006/relationships/hyperlink" Target="https://studiegids.ugent.be/2018/EN/studiefiches/E076431.pdf" TargetMode="External"/><Relationship Id="rId10" Type="http://schemas.openxmlformats.org/officeDocument/2006/relationships/hyperlink" Target="https://studiegids.ugent.be/2018/EN/studiefiches/E031521.pdf" TargetMode="External"/><Relationship Id="rId4" Type="http://schemas.openxmlformats.org/officeDocument/2006/relationships/hyperlink" Target="https://studiegids.ugent.be/2018/EN/studiefiches/E030660.pdf" TargetMode="External"/><Relationship Id="rId9" Type="http://schemas.openxmlformats.org/officeDocument/2006/relationships/hyperlink" Target="https://studiegids.ugent.be/2018/EN/studiefiches/E030940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999250"/>
            <a:ext cx="7408333" cy="57606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碩士修業</a:t>
            </a:r>
            <a:r>
              <a:rPr lang="en-US" altLang="zh-TW" dirty="0" smtClean="0"/>
              <a:t>: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</a:t>
            </a:r>
            <a:r>
              <a:rPr lang="en-US" altLang="zh-TW" dirty="0" smtClean="0"/>
              <a:t> years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NSYSU &amp; </a:t>
            </a:r>
            <a:r>
              <a:rPr lang="en-US" altLang="zh-TW" sz="3600" dirty="0" err="1" smtClean="0"/>
              <a:t>UGhent</a:t>
            </a:r>
            <a:r>
              <a:rPr lang="en-US" altLang="zh-TW" sz="3600" dirty="0" smtClean="0"/>
              <a:t> Master Dual Degre</a:t>
            </a:r>
            <a:r>
              <a:rPr lang="en-US" altLang="zh-TW" dirty="0" smtClean="0"/>
              <a:t>e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27871"/>
              </p:ext>
            </p:extLst>
          </p:nvPr>
        </p:nvGraphicFramePr>
        <p:xfrm>
          <a:off x="971600" y="2716358"/>
          <a:ext cx="7128792" cy="378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4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NSYSU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UGhent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252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學制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學期（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18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授課：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16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考試：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（期中、末考）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學期 （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19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授課：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自習：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3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考試：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9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st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 Semester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Middle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of 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baseline="0" dirty="0" err="1" smtClean="0">
                          <a:latin typeface="Arial Unicode MS" panose="020B0604020202020204" pitchFamily="34" charset="-120"/>
                        </a:rPr>
                        <a:t>Sept.~Jan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. (Including Exam)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Sept. 24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zh-TW" altLang="en-US" baseline="3000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~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Dec.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10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Exam: Feb 5th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9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nd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Semester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Middle of 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Feb.~June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(Including Exam)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Feb. 10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~ May 15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Exam: June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30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09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29937"/>
              </p:ext>
            </p:extLst>
          </p:nvPr>
        </p:nvGraphicFramePr>
        <p:xfrm>
          <a:off x="687398" y="2060848"/>
          <a:ext cx="7933908" cy="359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8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Credit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NSYSU</a:t>
                      </a:r>
                      <a:endParaRPr lang="zh-TW" altLang="en-US" sz="20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UGhent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742"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原本各自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畢業要求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26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學分本系課程（含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必修</a:t>
                      </a:r>
                      <a:r>
                        <a:rPr lang="en-US" altLang="zh-TW" sz="2000" dirty="0" smtClean="0">
                          <a:latin typeface="Arial Unicode MS" panose="020B0604020202020204" pitchFamily="34" charset="-120"/>
                        </a:rPr>
                        <a:t>+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核心）</a:t>
                      </a:r>
                      <a:endParaRPr lang="en-US" altLang="zh-TW" sz="20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學分選修課程</a:t>
                      </a:r>
                      <a:endParaRPr lang="zh-TW" altLang="en-US" sz="2000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120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(60+60)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必修課程（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600" dirty="0" smtClean="0">
                          <a:latin typeface="Arial Unicode MS" panose="020B0604020202020204" pitchFamily="34" charset="-120"/>
                        </a:rPr>
                        <a:t>20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專業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選修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Courses-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multidisciplinary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跨域選修（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30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學分碩士論文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zh-TW" sz="1000" dirty="0" smtClean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5434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畢業學分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09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956999"/>
              </p:ext>
            </p:extLst>
          </p:nvPr>
        </p:nvGraphicFramePr>
        <p:xfrm>
          <a:off x="14049" y="260648"/>
          <a:ext cx="8950439" cy="616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2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4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Credit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NSYSU</a:t>
                      </a:r>
                      <a:endParaRPr lang="zh-TW" altLang="en-US" sz="20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UGhent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900"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原本各自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畢業要求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26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學分本系課程（含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必修</a:t>
                      </a:r>
                      <a:r>
                        <a:rPr lang="en-US" altLang="zh-TW" sz="2000" dirty="0" smtClean="0">
                          <a:latin typeface="Arial Unicode MS" panose="020B0604020202020204" pitchFamily="34" charset="-120"/>
                        </a:rPr>
                        <a:t>+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核心）</a:t>
                      </a:r>
                      <a:endParaRPr lang="en-US" altLang="zh-TW" sz="20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學分選修課程</a:t>
                      </a:r>
                      <a:endParaRPr lang="zh-TW" altLang="en-US" sz="2000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120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(60+60)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必修課程（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600" dirty="0" smtClean="0">
                          <a:latin typeface="Arial Unicode MS" panose="020B0604020202020204" pitchFamily="34" charset="-120"/>
                        </a:rPr>
                        <a:t>20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專業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選修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Courses-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multidisciplinary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跨域選修（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30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學分碩士論文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7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雙學位規劃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SU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學生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 </a:t>
                      </a:r>
                      <a:r>
                        <a:rPr lang="en-US" altLang="zh-TW" sz="1800" dirty="0" err="1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UGhent</a:t>
                      </a:r>
                      <a:endParaRPr lang="zh-TW" altLang="en-US" sz="1800" dirty="0">
                        <a:solidFill>
                          <a:schemeClr val="bg1"/>
                        </a:solidFill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學生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 </a:t>
                      </a:r>
                      <a:r>
                        <a:rPr lang="en-US" altLang="zh-TW" sz="18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NSYSU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st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母校修課學分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至少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 30 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學分（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換算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倍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可抵免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52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必修學分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+8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選修學分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至少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 60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nd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Y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伙伴修課學分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到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修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baseline="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UC16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   (ex.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4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專題、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6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指定、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6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任選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論文：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44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到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NSYSU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8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(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2=16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UC)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   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(ex.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3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專題、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3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指定、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3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任選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論文：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 22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(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2=44 UC)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9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NSYSU &amp; </a:t>
            </a:r>
            <a:r>
              <a:rPr lang="en-US" altLang="zh-TW" dirty="0" err="1" smtClean="0"/>
              <a:t>UGhent</a:t>
            </a:r>
            <a:r>
              <a:rPr lang="zh-TW" altLang="zh-TW" dirty="0" smtClean="0"/>
              <a:t>相互抵免課程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58174"/>
              </p:ext>
            </p:extLst>
          </p:nvPr>
        </p:nvGraphicFramePr>
        <p:xfrm>
          <a:off x="216575" y="1412776"/>
          <a:ext cx="8719316" cy="5086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4141">
                  <a:extLst>
                    <a:ext uri="{9D8B030D-6E8A-4147-A177-3AD203B41FA5}">
                      <a16:colId xmlns:a16="http://schemas.microsoft.com/office/drawing/2014/main" val="484621328"/>
                    </a:ext>
                  </a:extLst>
                </a:gridCol>
                <a:gridCol w="2459070">
                  <a:extLst>
                    <a:ext uri="{9D8B030D-6E8A-4147-A177-3AD203B41FA5}">
                      <a16:colId xmlns:a16="http://schemas.microsoft.com/office/drawing/2014/main" val="743724057"/>
                    </a:ext>
                  </a:extLst>
                </a:gridCol>
                <a:gridCol w="1162469">
                  <a:extLst>
                    <a:ext uri="{9D8B030D-6E8A-4147-A177-3AD203B41FA5}">
                      <a16:colId xmlns:a16="http://schemas.microsoft.com/office/drawing/2014/main" val="705385837"/>
                    </a:ext>
                  </a:extLst>
                </a:gridCol>
                <a:gridCol w="3173636">
                  <a:extLst>
                    <a:ext uri="{9D8B030D-6E8A-4147-A177-3AD203B41FA5}">
                      <a16:colId xmlns:a16="http://schemas.microsoft.com/office/drawing/2014/main" val="2932672844"/>
                    </a:ext>
                  </a:extLst>
                </a:gridCol>
              </a:tblGrid>
              <a:tr h="393577"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zh-TW" sz="1600" b="1" kern="0" dirty="0">
                          <a:effectLst/>
                        </a:rPr>
                        <a:t>本系研究所課程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effectLst/>
                        </a:rPr>
                        <a:t>根特大學相對應課程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82025"/>
                  </a:ext>
                </a:extLst>
              </a:tr>
              <a:tr h="5887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液晶光電元件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LIQUID CRYSTAL ELECTRO-OPTICAL DEVICES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王俊達老師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strike="noStrike" kern="100" dirty="0">
                          <a:effectLst/>
                          <a:hlinkClick r:id="rId2"/>
                        </a:rPr>
                        <a:t/>
                      </a:r>
                      <a:br>
                        <a:rPr lang="en-US" sz="1200" u="none" strike="noStrike" kern="100" dirty="0">
                          <a:effectLst/>
                          <a:hlinkClick r:id="rId2"/>
                        </a:rPr>
                      </a:br>
                      <a:r>
                        <a:rPr lang="en-US" sz="1200" u="sng" kern="100" dirty="0">
                          <a:effectLst/>
                          <a:hlinkClick r:id="rId2"/>
                        </a:rPr>
                        <a:t>1. Optical Materials</a:t>
                      </a:r>
                      <a:endParaRPr lang="zh-TW" sz="1200" kern="100" dirty="0">
                        <a:effectLst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88506"/>
                  </a:ext>
                </a:extLst>
              </a:tr>
              <a:tr h="24108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光電子學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OPTOELECTRONICS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朱安國老師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3"/>
                        </a:rPr>
                        <a:t>2. </a:t>
                      </a:r>
                      <a:r>
                        <a:rPr lang="en-US" sz="1200" u="sng" kern="100" dirty="0" err="1">
                          <a:effectLst/>
                          <a:hlinkClick r:id="rId3"/>
                        </a:rPr>
                        <a:t>Microphotonics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38373"/>
                  </a:ext>
                </a:extLst>
              </a:tr>
              <a:tr h="58982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半導體雷射原理與應用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PRINCIPLES AND APPLICATIONS OF SEMICONDUCTOR LASERS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洪勇智老師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4"/>
                        </a:rPr>
                        <a:t>3. Lasers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1738"/>
                  </a:ext>
                </a:extLst>
              </a:tr>
              <a:tr h="393577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社會創新與創業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SOCIAL INNOVATION AND ENTREPRENEURSHIP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謝如梅老師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5"/>
                        </a:rPr>
                        <a:t>4. Introduction to Entrepreneurship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74797"/>
                  </a:ext>
                </a:extLst>
              </a:tr>
              <a:tr h="58982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光電數值方法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NUMERICAL METHODS FOR ELECTRO-OPTICAL ENGINEERING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林元堯老師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6"/>
                        </a:rPr>
                        <a:t>5. Mathematics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12698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光電實驗（一）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ELECTRO-OPTICS LAB (I)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李晁逵老師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7"/>
                        </a:rPr>
                        <a:t>6. Laboratories in Photonics Research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22188"/>
                  </a:ext>
                </a:extLst>
              </a:tr>
              <a:tr h="393577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光纖通信系統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FIBER-OPTIC COMMUNICATION SYSTEMS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洪勇智老師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8"/>
                        </a:rPr>
                        <a:t>7. Optical Communication Systems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323264"/>
                  </a:ext>
                </a:extLst>
              </a:tr>
              <a:tr h="45717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檢測技術在光電上的應用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CHARACTERIZATION TECHNIQUE FOR ELECTRO-OPTICS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王朝盛老師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9"/>
                        </a:rPr>
                        <a:t>8. Sensors and Microsystem Electronics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33927"/>
                  </a:ext>
                </a:extLst>
              </a:tr>
              <a:tr h="65943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半導體奈米元件製造技術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MANUFACTURING TECHNOLOGY OF SEMICONDUCTOR FOR NANO DEVICE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張鼎張老師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10"/>
                        </a:rPr>
                        <a:t>9.Physics of Semiconductor Technologies and Devices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65368"/>
                  </a:ext>
                </a:extLst>
              </a:tr>
              <a:tr h="19733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光電創新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.Innovation in Photonics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于欽平老師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200" u="sng" kern="100" dirty="0">
                          <a:effectLst/>
                          <a:hlinkClick r:id="rId11"/>
                        </a:rPr>
                        <a:t>10. Innovation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21428"/>
                  </a:ext>
                </a:extLst>
              </a:tr>
              <a:tr h="19733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書報討論（一）、（二）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SEMINAR(I)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林宗賢主任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200" u="sng" kern="100" dirty="0">
                          <a:effectLst/>
                          <a:hlinkClick r:id="rId12"/>
                        </a:rPr>
                        <a:t>11. Recent Trends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7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2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相互抵</a:t>
            </a:r>
            <a:r>
              <a:rPr lang="zh-TW" altLang="zh-TW" dirty="0" smtClean="0"/>
              <a:t>免</a:t>
            </a:r>
            <a:r>
              <a:rPr lang="zh-TW" altLang="en-US" dirty="0" smtClean="0"/>
              <a:t>選修</a:t>
            </a:r>
            <a:r>
              <a:rPr lang="zh-TW" altLang="zh-TW" dirty="0" smtClean="0"/>
              <a:t>課程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第一年課程：非線性光學（林元堯老師）、積體光電元件原理與設計（于欽平老師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/>
              <a:t>第二年課程：以下課程為英文授課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59966"/>
              </p:ext>
            </p:extLst>
          </p:nvPr>
        </p:nvGraphicFramePr>
        <p:xfrm>
          <a:off x="1043608" y="4077072"/>
          <a:ext cx="7416823" cy="1661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780">
                  <a:extLst>
                    <a:ext uri="{9D8B030D-6E8A-4147-A177-3AD203B41FA5}">
                      <a16:colId xmlns:a16="http://schemas.microsoft.com/office/drawing/2014/main" val="488555936"/>
                    </a:ext>
                  </a:extLst>
                </a:gridCol>
                <a:gridCol w="2618772">
                  <a:extLst>
                    <a:ext uri="{9D8B030D-6E8A-4147-A177-3AD203B41FA5}">
                      <a16:colId xmlns:a16="http://schemas.microsoft.com/office/drawing/2014/main" val="1580898753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3888574017"/>
                    </a:ext>
                  </a:extLst>
                </a:gridCol>
              </a:tblGrid>
              <a:tr h="5037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光電子材料與元件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光通訊與光資訊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顯示與替代能源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868143"/>
                  </a:ext>
                </a:extLst>
              </a:tr>
              <a:tr h="10803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光電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材料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洪玉珠老師）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半導體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光電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元件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邱逸仁老師）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光纖通信系統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（洪勇智老師）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現代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通訊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原理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魏嘉建老師）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有機光電材料原理及應用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（張美濙老師）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液晶顯示技術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王俊達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老師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5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申請時間：</a:t>
            </a:r>
            <a:r>
              <a:rPr lang="zh-TW" altLang="zh-TW" dirty="0" smtClean="0"/>
              <a:t>每年</a:t>
            </a:r>
            <a:r>
              <a:rPr lang="en-US" altLang="zh-TW" dirty="0"/>
              <a:t>2</a:t>
            </a:r>
            <a:r>
              <a:rPr lang="zh-TW" altLang="zh-TW" dirty="0"/>
              <a:t>月</a:t>
            </a:r>
            <a:r>
              <a:rPr lang="en-US" altLang="zh-TW" dirty="0"/>
              <a:t>15</a:t>
            </a:r>
            <a:r>
              <a:rPr lang="zh-TW" altLang="zh-TW" dirty="0"/>
              <a:t>日</a:t>
            </a:r>
            <a:r>
              <a:rPr lang="zh-TW" altLang="zh-TW" dirty="0" smtClean="0"/>
              <a:t>之前</a:t>
            </a:r>
            <a:endParaRPr lang="en-US" altLang="zh-TW" dirty="0" smtClean="0"/>
          </a:p>
          <a:p>
            <a:r>
              <a:rPr lang="zh-TW" altLang="en-US" dirty="0" smtClean="0"/>
              <a:t>入選通知：</a:t>
            </a:r>
            <a:r>
              <a:rPr lang="zh-TW" altLang="zh-TW" dirty="0" smtClean="0"/>
              <a:t>每年</a:t>
            </a:r>
            <a:r>
              <a:rPr lang="en-US" altLang="zh-TW" dirty="0" smtClean="0"/>
              <a:t>3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15</a:t>
            </a:r>
            <a:r>
              <a:rPr lang="zh-TW" altLang="zh-TW" dirty="0"/>
              <a:t>日之前</a:t>
            </a:r>
            <a:endParaRPr lang="en-US" altLang="zh-TW" dirty="0" smtClean="0"/>
          </a:p>
          <a:p>
            <a:r>
              <a:rPr lang="zh-TW" altLang="en-US" dirty="0" smtClean="0"/>
              <a:t>語言能力：（</a:t>
            </a:r>
            <a:r>
              <a:rPr lang="zh-TW" altLang="zh-TW" dirty="0"/>
              <a:t>通過以下國際公認的資格之一</a:t>
            </a:r>
            <a:r>
              <a:rPr lang="zh-TW" altLang="zh-TW" dirty="0" smtClean="0"/>
              <a:t>證明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 smtClean="0"/>
              <a:t>根據</a:t>
            </a:r>
            <a:r>
              <a:rPr lang="zh-TW" altLang="zh-TW" dirty="0"/>
              <a:t>大學語言中心發布的《歐洲通用語言參考框架》達到</a:t>
            </a:r>
            <a:r>
              <a:rPr lang="en-US" altLang="zh-TW" dirty="0"/>
              <a:t>B2</a:t>
            </a:r>
            <a:r>
              <a:rPr lang="zh-TW" altLang="zh-TW" dirty="0" smtClean="0"/>
              <a:t>級</a:t>
            </a:r>
            <a:endParaRPr lang="zh-TW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TOEFL-TEST</a:t>
            </a:r>
            <a:r>
              <a:rPr lang="zh-TW" altLang="zh-TW" dirty="0"/>
              <a:t>，至少</a:t>
            </a:r>
            <a:r>
              <a:rPr lang="en-US" altLang="zh-TW" dirty="0"/>
              <a:t>570</a:t>
            </a:r>
            <a:r>
              <a:rPr lang="zh-TW" altLang="zh-TW" dirty="0"/>
              <a:t>分或更高（筆試）或至少</a:t>
            </a:r>
            <a:r>
              <a:rPr lang="en-US" altLang="zh-TW" dirty="0"/>
              <a:t>87</a:t>
            </a:r>
            <a:r>
              <a:rPr lang="zh-TW" altLang="zh-TW" dirty="0"/>
              <a:t>分或更高（新托福）或</a:t>
            </a:r>
            <a:r>
              <a:rPr lang="en-US" altLang="zh-TW" dirty="0"/>
              <a:t>213</a:t>
            </a:r>
            <a:r>
              <a:rPr lang="zh-TW" altLang="zh-TW" dirty="0"/>
              <a:t>分或更高分（電腦測驗）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雅思考試的原始“學術測試”（</a:t>
            </a:r>
            <a:r>
              <a:rPr lang="en-US" altLang="zh-TW" dirty="0"/>
              <a:t>TRF</a:t>
            </a:r>
            <a:r>
              <a:rPr lang="zh-TW" altLang="zh-TW" dirty="0"/>
              <a:t>），最低總分不低於</a:t>
            </a:r>
            <a:r>
              <a:rPr lang="en-US" altLang="zh-TW" dirty="0"/>
              <a:t>6.5</a:t>
            </a:r>
            <a:r>
              <a:rPr lang="zh-TW" altLang="zh-TW" dirty="0"/>
              <a:t>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劍橋高級英語證書（</a:t>
            </a:r>
            <a:r>
              <a:rPr lang="en-US" altLang="zh-TW" dirty="0"/>
              <a:t>CAE</a:t>
            </a:r>
            <a:r>
              <a:rPr lang="zh-TW" altLang="zh-TW" dirty="0"/>
              <a:t>）：</a:t>
            </a:r>
            <a:r>
              <a:rPr lang="en-US" altLang="zh-TW" dirty="0"/>
              <a:t>B</a:t>
            </a:r>
            <a:r>
              <a:rPr lang="zh-TW" altLang="zh-TW" dirty="0"/>
              <a:t>級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劍橋英語水平證書（</a:t>
            </a:r>
            <a:r>
              <a:rPr lang="en-US" altLang="zh-TW" dirty="0"/>
              <a:t>CPE</a:t>
            </a:r>
            <a:r>
              <a:rPr lang="zh-TW" altLang="zh-TW" dirty="0"/>
              <a:t>）：</a:t>
            </a:r>
            <a:r>
              <a:rPr lang="en-US" altLang="zh-TW" dirty="0"/>
              <a:t>C</a:t>
            </a:r>
            <a:r>
              <a:rPr lang="zh-TW" altLang="zh-TW" dirty="0" smtClean="0"/>
              <a:t>級</a:t>
            </a:r>
            <a:endParaRPr lang="en-US" altLang="zh-TW" dirty="0" smtClean="0"/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申請注意事項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9890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435</TotalTime>
  <Words>748</Words>
  <Application>Microsoft Office PowerPoint</Application>
  <PresentationFormat>如螢幕大小 (4:3)</PresentationFormat>
  <Paragraphs>151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Arial Unicode MS</vt:lpstr>
      <vt:lpstr>新細明體</vt:lpstr>
      <vt:lpstr>標楷體</vt:lpstr>
      <vt:lpstr>Arial</vt:lpstr>
      <vt:lpstr>Calibri</vt:lpstr>
      <vt:lpstr>Candara</vt:lpstr>
      <vt:lpstr>Symbol</vt:lpstr>
      <vt:lpstr>Times New Roman</vt:lpstr>
      <vt:lpstr>Wingdings</vt:lpstr>
      <vt:lpstr>Wingdings 3</vt:lpstr>
      <vt:lpstr>波形</vt:lpstr>
      <vt:lpstr>NSYSU &amp; UGhent Master Dual Degree</vt:lpstr>
      <vt:lpstr>畢業學分</vt:lpstr>
      <vt:lpstr>PowerPoint 簡報</vt:lpstr>
      <vt:lpstr>NSYSU &amp; UGhent相互抵免課程 </vt:lpstr>
      <vt:lpstr>相互抵免選修課程</vt:lpstr>
      <vt:lpstr>申請注意事項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NSYSU &amp; UGhent Credit</dc:title>
  <dc:creator>USER</dc:creator>
  <cp:lastModifiedBy>su</cp:lastModifiedBy>
  <cp:revision>24</cp:revision>
  <dcterms:created xsi:type="dcterms:W3CDTF">2018-12-24T09:22:21Z</dcterms:created>
  <dcterms:modified xsi:type="dcterms:W3CDTF">2019-12-25T05:54:50Z</dcterms:modified>
</cp:coreProperties>
</file>