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4" r:id="rId5"/>
    <p:sldId id="265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565" y="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FD85-3938-4478-8CF9-D59F80EE7D3A}" type="datetimeFigureOut">
              <a:rPr lang="zh-TW" altLang="en-US" smtClean="0"/>
              <a:t>2022/12/7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151D-C20C-4C04-B162-7192D9BA576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FD85-3938-4478-8CF9-D59F80EE7D3A}" type="datetimeFigureOut">
              <a:rPr lang="zh-TW" altLang="en-US" smtClean="0"/>
              <a:t>2022/12/7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151D-C20C-4C04-B162-7192D9BA576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FD85-3938-4478-8CF9-D59F80EE7D3A}" type="datetimeFigureOut">
              <a:rPr lang="zh-TW" altLang="en-US" smtClean="0"/>
              <a:t>2022/12/7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151D-C20C-4C04-B162-7192D9BA5767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FD85-3938-4478-8CF9-D59F80EE7D3A}" type="datetimeFigureOut">
              <a:rPr lang="zh-TW" altLang="en-US" smtClean="0"/>
              <a:t>2022/12/7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151D-C20C-4C04-B162-7192D9BA576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FD85-3938-4478-8CF9-D59F80EE7D3A}" type="datetimeFigureOut">
              <a:rPr lang="zh-TW" altLang="en-US" smtClean="0"/>
              <a:t>2022/12/7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151D-C20C-4C04-B162-7192D9BA576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FD85-3938-4478-8CF9-D59F80EE7D3A}" type="datetimeFigureOut">
              <a:rPr lang="zh-TW" altLang="en-US" smtClean="0"/>
              <a:t>2022/12/7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151D-C20C-4C04-B162-7192D9BA576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FD85-3938-4478-8CF9-D59F80EE7D3A}" type="datetimeFigureOut">
              <a:rPr lang="zh-TW" altLang="en-US" smtClean="0"/>
              <a:t>2022/12/7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151D-C20C-4C04-B162-7192D9BA576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FD85-3938-4478-8CF9-D59F80EE7D3A}" type="datetimeFigureOut">
              <a:rPr lang="zh-TW" altLang="en-US" smtClean="0"/>
              <a:t>2022/12/7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151D-C20C-4C04-B162-7192D9BA576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FD85-3938-4478-8CF9-D59F80EE7D3A}" type="datetimeFigureOut">
              <a:rPr lang="zh-TW" altLang="en-US" smtClean="0"/>
              <a:t>2022/12/7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151D-C20C-4C04-B162-7192D9BA576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FD85-3938-4478-8CF9-D59F80EE7D3A}" type="datetimeFigureOut">
              <a:rPr lang="zh-TW" altLang="en-US" smtClean="0"/>
              <a:t>2022/12/7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151D-C20C-4C04-B162-7192D9BA576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FD85-3938-4478-8CF9-D59F80EE7D3A}" type="datetimeFigureOut">
              <a:rPr lang="zh-TW" altLang="en-US" smtClean="0"/>
              <a:t>2022/12/7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151D-C20C-4C04-B162-7192D9BA576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84FFD85-3938-4478-8CF9-D59F80EE7D3A}" type="datetimeFigureOut">
              <a:rPr lang="zh-TW" altLang="en-US" smtClean="0"/>
              <a:t>2022/12/7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D51151D-C20C-4C04-B162-7192D9BA576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studiegids.ugent.be/2018/EN/studiefiches/E012420.pdf" TargetMode="External"/><Relationship Id="rId3" Type="http://schemas.openxmlformats.org/officeDocument/2006/relationships/hyperlink" Target="https://studiegids.ugent.be/2018/EN/studiefiches/E030761.pdf" TargetMode="External"/><Relationship Id="rId7" Type="http://schemas.openxmlformats.org/officeDocument/2006/relationships/hyperlink" Target="https://studiegids.ugent.be/2018/EN/studiefiches/E030721.pdf" TargetMode="External"/><Relationship Id="rId12" Type="http://schemas.openxmlformats.org/officeDocument/2006/relationships/hyperlink" Target="https://studiegids.ugent.be/2018/EN/studiefiches/E030740.pdf" TargetMode="External"/><Relationship Id="rId2" Type="http://schemas.openxmlformats.org/officeDocument/2006/relationships/hyperlink" Target="https://studiegids.ugent.be/2018/EN/studiefiches/E024800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udiegids.ugent.be/2018/EN/studiefiches/E002640.pdf" TargetMode="External"/><Relationship Id="rId11" Type="http://schemas.openxmlformats.org/officeDocument/2006/relationships/hyperlink" Target="https://studiegids.ugent.be/2018/EN/studiefiches/E030770.pdf" TargetMode="External"/><Relationship Id="rId5" Type="http://schemas.openxmlformats.org/officeDocument/2006/relationships/hyperlink" Target="https://studiegids.ugent.be/2018/EN/studiefiches/E076431.pdf" TargetMode="External"/><Relationship Id="rId10" Type="http://schemas.openxmlformats.org/officeDocument/2006/relationships/hyperlink" Target="https://studiegids.ugent.be/2018/EN/studiefiches/E031521.pdf" TargetMode="External"/><Relationship Id="rId4" Type="http://schemas.openxmlformats.org/officeDocument/2006/relationships/hyperlink" Target="https://studiegids.ugent.be/2018/EN/studiefiches/E030660.pdf" TargetMode="External"/><Relationship Id="rId9" Type="http://schemas.openxmlformats.org/officeDocument/2006/relationships/hyperlink" Target="https://studiegids.ugent.be/2018/EN/studiefiches/E030940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27584" y="1999250"/>
            <a:ext cx="7408333" cy="576064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碩士修業</a:t>
            </a:r>
            <a:r>
              <a:rPr lang="en-US" altLang="zh-TW" dirty="0" smtClean="0"/>
              <a:t>: </a:t>
            </a:r>
            <a:r>
              <a:rPr lang="en-US" altLang="zh-TW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2</a:t>
            </a:r>
            <a:r>
              <a:rPr lang="en-US" altLang="zh-TW" dirty="0" smtClean="0"/>
              <a:t> years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/>
              <a:t>NSYSU &amp; </a:t>
            </a:r>
            <a:r>
              <a:rPr lang="en-US" altLang="zh-TW" sz="3600" dirty="0" err="1" smtClean="0"/>
              <a:t>UGhent</a:t>
            </a:r>
            <a:r>
              <a:rPr lang="en-US" altLang="zh-TW" sz="3600" dirty="0" smtClean="0"/>
              <a:t> Master Dual Degre</a:t>
            </a:r>
            <a:r>
              <a:rPr lang="en-US" altLang="zh-TW" dirty="0" smtClean="0"/>
              <a:t>e</a:t>
            </a:r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427871"/>
              </p:ext>
            </p:extLst>
          </p:nvPr>
        </p:nvGraphicFramePr>
        <p:xfrm>
          <a:off x="971600" y="2716358"/>
          <a:ext cx="7128792" cy="3781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8346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NSYSU</a:t>
                      </a:r>
                      <a:endParaRPr lang="zh-TW" altLang="en-US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UGhent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9252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學制</a:t>
                      </a:r>
                      <a:endParaRPr lang="zh-TW" altLang="en-US" dirty="0">
                        <a:latin typeface="Arial Unicode MS" panose="020B060402020202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學期（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18</a:t>
                      </a: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週）</a:t>
                      </a:r>
                      <a:endParaRPr lang="en-US" altLang="zh-TW" dirty="0" smtClean="0">
                        <a:latin typeface="Arial Unicode MS" panose="020B0604020202020204" pitchFamily="34" charset="-12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授課：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16</a:t>
                      </a: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週</a:t>
                      </a:r>
                      <a:endParaRPr lang="en-US" altLang="zh-TW" dirty="0" smtClean="0">
                        <a:latin typeface="Arial Unicode MS" panose="020B0604020202020204" pitchFamily="34" charset="-12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考試：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2</a:t>
                      </a: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週</a:t>
                      </a:r>
                      <a:endParaRPr lang="en-US" altLang="zh-TW" dirty="0" smtClean="0">
                        <a:latin typeface="Arial Unicode MS" panose="020B0604020202020204" pitchFamily="34" charset="-12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（期中、末考）</a:t>
                      </a:r>
                      <a:endParaRPr lang="en-US" altLang="zh-TW" dirty="0" smtClean="0">
                        <a:latin typeface="Arial Unicode MS" panose="020B0604020202020204" pitchFamily="34" charset="-12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學期 （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19</a:t>
                      </a: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週）</a:t>
                      </a:r>
                      <a:endParaRPr lang="en-US" altLang="zh-TW" dirty="0" smtClean="0">
                        <a:latin typeface="Arial Unicode MS" panose="020B0604020202020204" pitchFamily="34" charset="-12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授課：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12</a:t>
                      </a: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週</a:t>
                      </a:r>
                      <a:endParaRPr lang="en-US" altLang="zh-TW" dirty="0" smtClean="0">
                        <a:latin typeface="Arial Unicode MS" panose="020B0604020202020204" pitchFamily="34" charset="-12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自習：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3</a:t>
                      </a: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週</a:t>
                      </a:r>
                      <a:endParaRPr lang="en-US" altLang="zh-TW" dirty="0" smtClean="0">
                        <a:latin typeface="Arial Unicode MS" panose="020B0604020202020204" pitchFamily="34" charset="-12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考試：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4</a:t>
                      </a: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週</a:t>
                      </a:r>
                      <a:endParaRPr lang="zh-TW" altLang="en-US" dirty="0">
                        <a:latin typeface="Arial Unicode MS" panose="020B060402020202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19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1</a:t>
                      </a:r>
                      <a:r>
                        <a:rPr lang="en-US" altLang="zh-TW" baseline="30000" dirty="0" smtClean="0">
                          <a:latin typeface="Arial Unicode MS" panose="020B0604020202020204" pitchFamily="34" charset="-120"/>
                        </a:rPr>
                        <a:t>st</a:t>
                      </a:r>
                      <a:r>
                        <a:rPr lang="en-US" altLang="zh-TW" baseline="0" dirty="0" smtClean="0">
                          <a:latin typeface="Arial Unicode MS" panose="020B0604020202020204" pitchFamily="34" charset="-120"/>
                        </a:rPr>
                        <a:t>  Semester</a:t>
                      </a:r>
                      <a:endParaRPr lang="zh-TW" altLang="en-US" dirty="0">
                        <a:latin typeface="Arial Unicode MS" panose="020B060402020202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Middle</a:t>
                      </a:r>
                      <a:r>
                        <a:rPr lang="en-US" altLang="zh-TW" baseline="0" dirty="0" smtClean="0">
                          <a:latin typeface="Arial Unicode MS" panose="020B0604020202020204" pitchFamily="34" charset="-120"/>
                        </a:rPr>
                        <a:t> of </a:t>
                      </a:r>
                      <a:r>
                        <a:rPr lang="zh-TW" altLang="en-US" baseline="0" dirty="0" smtClean="0">
                          <a:latin typeface="Arial Unicode MS" panose="020B0604020202020204" pitchFamily="34" charset="-120"/>
                        </a:rPr>
                        <a:t> </a:t>
                      </a:r>
                      <a:r>
                        <a:rPr lang="en-US" altLang="zh-TW" baseline="0" dirty="0" err="1" smtClean="0">
                          <a:latin typeface="Arial Unicode MS" panose="020B0604020202020204" pitchFamily="34" charset="-120"/>
                        </a:rPr>
                        <a:t>Sept.~Jan</a:t>
                      </a:r>
                      <a:r>
                        <a:rPr lang="en-US" altLang="zh-TW" baseline="0" dirty="0" smtClean="0">
                          <a:latin typeface="Arial Unicode MS" panose="020B0604020202020204" pitchFamily="34" charset="-120"/>
                        </a:rPr>
                        <a:t>. (Including Exam)</a:t>
                      </a:r>
                      <a:endParaRPr lang="zh-TW" altLang="en-US" dirty="0">
                        <a:latin typeface="Arial Unicode MS" panose="020B0604020202020204" pitchFamily="34" charset="-12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Sept. 24</a:t>
                      </a:r>
                      <a:r>
                        <a:rPr lang="en-US" altLang="zh-TW" baseline="30000" dirty="0" smtClean="0">
                          <a:latin typeface="Arial Unicode MS" panose="020B0604020202020204" pitchFamily="34" charset="-120"/>
                        </a:rPr>
                        <a:t>th</a:t>
                      </a:r>
                      <a:r>
                        <a:rPr lang="zh-TW" altLang="en-US" baseline="30000" dirty="0" smtClean="0">
                          <a:latin typeface="Arial Unicode MS" panose="020B0604020202020204" pitchFamily="34" charset="-120"/>
                        </a:rPr>
                        <a:t> 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~</a:t>
                      </a: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 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Dec.</a:t>
                      </a:r>
                      <a:r>
                        <a:rPr lang="en-US" altLang="zh-TW" baseline="0" dirty="0" smtClean="0">
                          <a:latin typeface="Arial Unicode MS" panose="020B0604020202020204" pitchFamily="34" charset="-120"/>
                        </a:rPr>
                        <a:t> 10</a:t>
                      </a:r>
                      <a:r>
                        <a:rPr lang="en-US" altLang="zh-TW" baseline="30000" dirty="0" smtClean="0">
                          <a:latin typeface="Arial Unicode MS" panose="020B0604020202020204" pitchFamily="34" charset="-120"/>
                        </a:rPr>
                        <a:t>th</a:t>
                      </a:r>
                      <a:r>
                        <a:rPr lang="en-US" altLang="zh-TW" baseline="0" dirty="0" smtClean="0">
                          <a:latin typeface="Arial Unicode MS" panose="020B0604020202020204" pitchFamily="34" charset="-120"/>
                        </a:rPr>
                        <a:t>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TW" baseline="0" dirty="0" smtClean="0">
                          <a:latin typeface="Arial Unicode MS" panose="020B0604020202020204" pitchFamily="34" charset="-120"/>
                        </a:rPr>
                        <a:t>Exam: Feb 5th</a:t>
                      </a:r>
                      <a:endParaRPr lang="en-US" altLang="zh-TW" dirty="0" smtClean="0">
                        <a:latin typeface="Arial Unicode MS" panose="020B060402020202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19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2</a:t>
                      </a:r>
                      <a:r>
                        <a:rPr lang="en-US" altLang="zh-TW" baseline="30000" dirty="0" smtClean="0">
                          <a:latin typeface="Arial Unicode MS" panose="020B0604020202020204" pitchFamily="34" charset="-120"/>
                        </a:rPr>
                        <a:t>nd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 Semester</a:t>
                      </a:r>
                      <a:endParaRPr lang="zh-TW" altLang="en-US" dirty="0">
                        <a:latin typeface="Arial Unicode MS" panose="020B060402020202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Middle of </a:t>
                      </a:r>
                      <a:r>
                        <a:rPr lang="en-US" altLang="zh-TW" dirty="0" err="1" smtClean="0">
                          <a:latin typeface="Arial Unicode MS" panose="020B0604020202020204" pitchFamily="34" charset="-120"/>
                        </a:rPr>
                        <a:t>Feb.~June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.</a:t>
                      </a:r>
                      <a:r>
                        <a:rPr lang="en-US" altLang="zh-TW" baseline="0" dirty="0" smtClean="0">
                          <a:latin typeface="Arial Unicode MS" panose="020B0604020202020204" pitchFamily="34" charset="-120"/>
                        </a:rPr>
                        <a:t> (Including Exam)</a:t>
                      </a:r>
                      <a:endParaRPr lang="zh-TW" altLang="en-US" dirty="0">
                        <a:latin typeface="Arial Unicode MS" panose="020B0604020202020204" pitchFamily="34" charset="-12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Feb. 10</a:t>
                      </a:r>
                      <a:r>
                        <a:rPr lang="en-US" altLang="zh-TW" baseline="30000" dirty="0" smtClean="0">
                          <a:latin typeface="Arial Unicode MS" panose="020B0604020202020204" pitchFamily="34" charset="-120"/>
                        </a:rPr>
                        <a:t>th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~ May 15</a:t>
                      </a:r>
                      <a:r>
                        <a:rPr lang="en-US" altLang="zh-TW" baseline="30000" dirty="0" smtClean="0">
                          <a:latin typeface="Arial Unicode MS" panose="020B0604020202020204" pitchFamily="34" charset="-120"/>
                        </a:rPr>
                        <a:t>th</a:t>
                      </a:r>
                      <a:endParaRPr lang="en-US" altLang="zh-TW" dirty="0" smtClean="0">
                        <a:latin typeface="Arial Unicode MS" panose="020B0604020202020204" pitchFamily="34" charset="-12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Exam: June</a:t>
                      </a:r>
                      <a:r>
                        <a:rPr lang="en-US" altLang="zh-TW" baseline="0" dirty="0" smtClean="0">
                          <a:latin typeface="Arial Unicode MS" panose="020B0604020202020204" pitchFamily="34" charset="-120"/>
                        </a:rPr>
                        <a:t> 30</a:t>
                      </a:r>
                      <a:r>
                        <a:rPr lang="en-US" altLang="zh-TW" baseline="30000" dirty="0" smtClean="0">
                          <a:latin typeface="Arial Unicode MS" panose="020B0604020202020204" pitchFamily="34" charset="-120"/>
                        </a:rPr>
                        <a:t>th</a:t>
                      </a:r>
                      <a:r>
                        <a:rPr lang="en-US" altLang="zh-TW" baseline="0" dirty="0" smtClean="0">
                          <a:latin typeface="Arial Unicode MS" panose="020B0604020202020204" pitchFamily="34" charset="-120"/>
                        </a:rPr>
                        <a:t> </a:t>
                      </a:r>
                      <a:endParaRPr lang="zh-TW" altLang="en-US" dirty="0">
                        <a:latin typeface="Arial Unicode MS" panose="020B060402020202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095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6929937"/>
              </p:ext>
            </p:extLst>
          </p:nvPr>
        </p:nvGraphicFramePr>
        <p:xfrm>
          <a:off x="687398" y="2060848"/>
          <a:ext cx="7933908" cy="3591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73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283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 Unicode MS" panose="020B0604020202020204" pitchFamily="34" charset="-120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Credit</a:t>
                      </a:r>
                      <a:endParaRPr lang="zh-TW" altLang="en-US" dirty="0">
                        <a:latin typeface="Arial Unicode MS" panose="020B0604020202020204" pitchFamily="34" charset="-120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 Unicode MS" panose="020B0604020202020204" pitchFamily="34" charset="-120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NSYSU</a:t>
                      </a:r>
                      <a:endParaRPr lang="zh-TW" altLang="en-US" sz="2000" dirty="0">
                        <a:latin typeface="Arial Unicode MS" panose="020B0604020202020204" pitchFamily="34" charset="-120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 smtClean="0">
                          <a:latin typeface="Arial Unicode MS" panose="020B0604020202020204" pitchFamily="34" charset="-120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UGhent</a:t>
                      </a:r>
                      <a:endParaRPr lang="zh-TW" altLang="en-US" dirty="0">
                        <a:latin typeface="Arial Unicode MS" panose="020B0604020202020204" pitchFamily="34" charset="-120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0742"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r>
                        <a:rPr lang="zh-TW" altLang="en-US" dirty="0" smtClean="0"/>
                        <a:t>原本各自</a:t>
                      </a:r>
                      <a:endParaRPr lang="en-US" altLang="zh-TW" dirty="0" smtClean="0"/>
                    </a:p>
                    <a:p>
                      <a:pPr algn="ctr"/>
                      <a:r>
                        <a:rPr lang="zh-TW" altLang="en-US" dirty="0" smtClean="0"/>
                        <a:t>畢業要求</a:t>
                      </a:r>
                    </a:p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b="1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26</a:t>
                      </a:r>
                      <a:r>
                        <a:rPr lang="zh-TW" altLang="en-US" sz="2400" b="1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學分</a:t>
                      </a:r>
                      <a:endParaRPr lang="en-US" altLang="zh-TW" sz="2400" b="1" dirty="0" smtClean="0">
                        <a:solidFill>
                          <a:srgbClr val="FF0000"/>
                        </a:solidFill>
                        <a:latin typeface="Arial Unicode MS" panose="020B0604020202020204" pitchFamily="34" charset="-12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TW" sz="1800" dirty="0" smtClean="0">
                          <a:latin typeface="Arial Unicode MS" panose="020B0604020202020204" pitchFamily="34" charset="-120"/>
                        </a:rPr>
                        <a:t>15</a:t>
                      </a:r>
                      <a:r>
                        <a:rPr lang="zh-TW" altLang="en-US" sz="2000" dirty="0" smtClean="0">
                          <a:latin typeface="Arial Unicode MS" panose="020B0604020202020204" pitchFamily="34" charset="-120"/>
                        </a:rPr>
                        <a:t>學分本系課程（含</a:t>
                      </a:r>
                      <a:r>
                        <a:rPr lang="en-US" altLang="zh-TW" sz="1800" dirty="0" smtClean="0">
                          <a:latin typeface="Arial Unicode MS" panose="020B0604020202020204" pitchFamily="34" charset="-120"/>
                        </a:rPr>
                        <a:t>4</a:t>
                      </a:r>
                      <a:r>
                        <a:rPr lang="zh-TW" altLang="en-US" sz="2000" dirty="0" smtClean="0">
                          <a:latin typeface="Arial Unicode MS" panose="020B0604020202020204" pitchFamily="34" charset="-120"/>
                        </a:rPr>
                        <a:t>必修</a:t>
                      </a:r>
                      <a:r>
                        <a:rPr lang="en-US" altLang="zh-TW" sz="2000" dirty="0" smtClean="0">
                          <a:latin typeface="Arial Unicode MS" panose="020B0604020202020204" pitchFamily="34" charset="-120"/>
                        </a:rPr>
                        <a:t>+</a:t>
                      </a:r>
                      <a:r>
                        <a:rPr lang="en-US" altLang="zh-TW" sz="1800" dirty="0" smtClean="0">
                          <a:latin typeface="Arial Unicode MS" panose="020B0604020202020204" pitchFamily="34" charset="-120"/>
                        </a:rPr>
                        <a:t>1</a:t>
                      </a:r>
                      <a:r>
                        <a:rPr lang="zh-TW" altLang="en-US" sz="2000" dirty="0" smtClean="0">
                          <a:latin typeface="Arial Unicode MS" panose="020B0604020202020204" pitchFamily="34" charset="-120"/>
                        </a:rPr>
                        <a:t>核心）</a:t>
                      </a:r>
                      <a:endParaRPr lang="en-US" altLang="zh-TW" sz="2000" dirty="0" smtClean="0">
                        <a:latin typeface="Arial Unicode MS" panose="020B0604020202020204" pitchFamily="34" charset="-12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TW" sz="1800" dirty="0" smtClean="0">
                          <a:latin typeface="Arial Unicode MS" panose="020B0604020202020204" pitchFamily="34" charset="-120"/>
                        </a:rPr>
                        <a:t>11</a:t>
                      </a:r>
                      <a:r>
                        <a:rPr lang="zh-TW" altLang="en-US" sz="2000" dirty="0" smtClean="0">
                          <a:latin typeface="Arial Unicode MS" panose="020B0604020202020204" pitchFamily="34" charset="-120"/>
                        </a:rPr>
                        <a:t>學分選修課程</a:t>
                      </a:r>
                      <a:endParaRPr lang="zh-TW" altLang="en-US" sz="2000" dirty="0">
                        <a:latin typeface="Arial Unicode MS" panose="020B0604020202020204" pitchFamily="34" charset="-12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b="1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120</a:t>
                      </a:r>
                      <a:r>
                        <a:rPr lang="zh-TW" altLang="en-US" sz="2400" b="1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學分</a:t>
                      </a:r>
                      <a:r>
                        <a:rPr lang="en-US" altLang="zh-TW" sz="2400" b="1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(60+60)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學分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Courses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必修課程（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門課）</a:t>
                      </a:r>
                      <a:endParaRPr lang="en-US" altLang="zh-TW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altLang="zh-TW" sz="1600" dirty="0" smtClean="0">
                          <a:latin typeface="Arial Unicode MS" panose="020B0604020202020204" pitchFamily="34" charset="-120"/>
                        </a:rPr>
                        <a:t>20</a:t>
                      </a:r>
                      <a:r>
                        <a:rPr lang="zh-TW" altLang="en-US" sz="1800" dirty="0" smtClean="0">
                          <a:latin typeface="Arial Unicode MS" panose="020B0604020202020204" pitchFamily="34" charset="-120"/>
                        </a:rPr>
                        <a:t>學分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Elective Courses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專業</a:t>
                      </a:r>
                      <a:r>
                        <a:rPr lang="zh-TW" altLang="en-US" sz="1800" dirty="0" smtClean="0">
                          <a:latin typeface="Arial Unicode MS" panose="020B0604020202020204" pitchFamily="34" charset="-120"/>
                        </a:rPr>
                        <a:t>選修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門課）</a:t>
                      </a:r>
                      <a:endParaRPr lang="en-US" altLang="zh-TW" sz="1800" dirty="0" smtClean="0">
                        <a:latin typeface="Arial Unicode MS" panose="020B0604020202020204" pitchFamily="34" charset="-12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r>
                        <a:rPr lang="zh-TW" altLang="en-US" sz="1800" dirty="0" smtClean="0">
                          <a:latin typeface="Arial Unicode MS" panose="020B0604020202020204" pitchFamily="34" charset="-120"/>
                        </a:rPr>
                        <a:t>學分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Elective Courses-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multidisciplinary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跨域選修（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門課）</a:t>
                      </a:r>
                      <a:endParaRPr lang="en-US" altLang="zh-TW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en-US" altLang="zh-TW" sz="1800" dirty="0" smtClean="0">
                        <a:latin typeface="Arial Unicode MS" panose="020B0604020202020204" pitchFamily="34" charset="-12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TW" sz="1800" dirty="0" smtClean="0">
                          <a:latin typeface="Arial Unicode MS" panose="020B0604020202020204" pitchFamily="34" charset="-120"/>
                        </a:rPr>
                        <a:t>30</a:t>
                      </a:r>
                      <a:r>
                        <a:rPr lang="zh-TW" altLang="en-US" sz="1800" dirty="0" smtClean="0">
                          <a:latin typeface="Arial Unicode MS" panose="020B0604020202020204" pitchFamily="34" charset="-120"/>
                        </a:rPr>
                        <a:t>學分碩士論文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altLang="zh-TW" sz="1000" dirty="0" smtClean="0">
                        <a:latin typeface="Arial Unicode MS" panose="020B060402020202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54344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畢業學分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8409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58331"/>
              </p:ext>
            </p:extLst>
          </p:nvPr>
        </p:nvGraphicFramePr>
        <p:xfrm>
          <a:off x="14049" y="260648"/>
          <a:ext cx="8950439" cy="6169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4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2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743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 Unicode MS" panose="020B0604020202020204" pitchFamily="34" charset="-120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Credit</a:t>
                      </a:r>
                      <a:endParaRPr lang="zh-TW" altLang="en-US" dirty="0">
                        <a:latin typeface="Arial Unicode MS" panose="020B0604020202020204" pitchFamily="34" charset="-120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Arial Unicode MS" panose="020B0604020202020204" pitchFamily="34" charset="-120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NSYSU</a:t>
                      </a:r>
                      <a:endParaRPr lang="zh-TW" altLang="en-US" sz="2000" dirty="0">
                        <a:latin typeface="Arial Unicode MS" panose="020B0604020202020204" pitchFamily="34" charset="-120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 smtClean="0">
                          <a:latin typeface="Arial Unicode MS" panose="020B0604020202020204" pitchFamily="34" charset="-120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UGhent</a:t>
                      </a:r>
                      <a:endParaRPr lang="zh-TW" altLang="en-US" dirty="0">
                        <a:latin typeface="Arial Unicode MS" panose="020B0604020202020204" pitchFamily="34" charset="-120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6900"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r>
                        <a:rPr lang="zh-TW" altLang="en-US" dirty="0" smtClean="0"/>
                        <a:t>原本各自</a:t>
                      </a:r>
                      <a:endParaRPr lang="en-US" altLang="zh-TW" dirty="0" smtClean="0"/>
                    </a:p>
                    <a:p>
                      <a:pPr algn="ctr"/>
                      <a:r>
                        <a:rPr lang="zh-TW" altLang="en-US" dirty="0" smtClean="0"/>
                        <a:t>畢業要求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b="1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26</a:t>
                      </a:r>
                      <a:r>
                        <a:rPr lang="zh-TW" altLang="en-US" sz="2400" b="1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學分</a:t>
                      </a:r>
                      <a:endParaRPr lang="en-US" altLang="zh-TW" sz="2400" b="1" dirty="0" smtClean="0">
                        <a:solidFill>
                          <a:srgbClr val="FF0000"/>
                        </a:solidFill>
                        <a:latin typeface="Arial Unicode MS" panose="020B0604020202020204" pitchFamily="34" charset="-12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TW" sz="1800" dirty="0" smtClean="0">
                          <a:latin typeface="Arial Unicode MS" panose="020B0604020202020204" pitchFamily="34" charset="-120"/>
                        </a:rPr>
                        <a:t>15</a:t>
                      </a:r>
                      <a:r>
                        <a:rPr lang="zh-TW" altLang="en-US" sz="2000" dirty="0" smtClean="0">
                          <a:latin typeface="Arial Unicode MS" panose="020B0604020202020204" pitchFamily="34" charset="-120"/>
                        </a:rPr>
                        <a:t>學分本系課程（含</a:t>
                      </a:r>
                      <a:r>
                        <a:rPr lang="en-US" altLang="zh-TW" sz="1800" dirty="0" smtClean="0">
                          <a:latin typeface="Arial Unicode MS" panose="020B0604020202020204" pitchFamily="34" charset="-120"/>
                        </a:rPr>
                        <a:t>4</a:t>
                      </a:r>
                      <a:r>
                        <a:rPr lang="zh-TW" altLang="en-US" sz="2000" dirty="0" smtClean="0">
                          <a:latin typeface="Arial Unicode MS" panose="020B0604020202020204" pitchFamily="34" charset="-120"/>
                        </a:rPr>
                        <a:t>必修</a:t>
                      </a:r>
                      <a:r>
                        <a:rPr lang="en-US" altLang="zh-TW" sz="2000" dirty="0" smtClean="0">
                          <a:latin typeface="Arial Unicode MS" panose="020B0604020202020204" pitchFamily="34" charset="-120"/>
                        </a:rPr>
                        <a:t>+</a:t>
                      </a:r>
                      <a:r>
                        <a:rPr lang="en-US" altLang="zh-TW" sz="1800" dirty="0" smtClean="0">
                          <a:latin typeface="Arial Unicode MS" panose="020B0604020202020204" pitchFamily="34" charset="-120"/>
                        </a:rPr>
                        <a:t>1</a:t>
                      </a:r>
                      <a:r>
                        <a:rPr lang="zh-TW" altLang="en-US" sz="2000" dirty="0" smtClean="0">
                          <a:latin typeface="Arial Unicode MS" panose="020B0604020202020204" pitchFamily="34" charset="-120"/>
                        </a:rPr>
                        <a:t>核心）</a:t>
                      </a:r>
                      <a:endParaRPr lang="en-US" altLang="zh-TW" sz="2000" dirty="0" smtClean="0">
                        <a:latin typeface="Arial Unicode MS" panose="020B0604020202020204" pitchFamily="34" charset="-12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TW" sz="1800" dirty="0" smtClean="0">
                          <a:latin typeface="Arial Unicode MS" panose="020B0604020202020204" pitchFamily="34" charset="-120"/>
                        </a:rPr>
                        <a:t>11</a:t>
                      </a:r>
                      <a:r>
                        <a:rPr lang="zh-TW" altLang="en-US" sz="2000" dirty="0" smtClean="0">
                          <a:latin typeface="Arial Unicode MS" panose="020B0604020202020204" pitchFamily="34" charset="-120"/>
                        </a:rPr>
                        <a:t>學分選修課程</a:t>
                      </a:r>
                      <a:endParaRPr lang="zh-TW" altLang="en-US" sz="2000" dirty="0">
                        <a:latin typeface="Arial Unicode MS" panose="020B0604020202020204" pitchFamily="34" charset="-12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b="1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120</a:t>
                      </a:r>
                      <a:r>
                        <a:rPr lang="zh-TW" altLang="en-US" sz="2400" b="1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學分</a:t>
                      </a:r>
                      <a:r>
                        <a:rPr lang="en-US" altLang="zh-TW" sz="2400" b="1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(60+60)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學分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Courses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必修課程（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門課）</a:t>
                      </a:r>
                      <a:endParaRPr lang="en-US" altLang="zh-TW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altLang="zh-TW" sz="1600" dirty="0" smtClean="0">
                          <a:latin typeface="Arial Unicode MS" panose="020B0604020202020204" pitchFamily="34" charset="-120"/>
                        </a:rPr>
                        <a:t>20</a:t>
                      </a:r>
                      <a:r>
                        <a:rPr lang="zh-TW" altLang="en-US" sz="1800" dirty="0" smtClean="0">
                          <a:latin typeface="Arial Unicode MS" panose="020B0604020202020204" pitchFamily="34" charset="-120"/>
                        </a:rPr>
                        <a:t>學分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Elective Courses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專業</a:t>
                      </a:r>
                      <a:r>
                        <a:rPr lang="zh-TW" altLang="en-US" sz="1800" dirty="0" smtClean="0">
                          <a:latin typeface="Arial Unicode MS" panose="020B0604020202020204" pitchFamily="34" charset="-120"/>
                        </a:rPr>
                        <a:t>選修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門課）</a:t>
                      </a:r>
                      <a:endParaRPr lang="en-US" altLang="zh-TW" sz="1800" dirty="0" smtClean="0">
                        <a:latin typeface="Arial Unicode MS" panose="020B0604020202020204" pitchFamily="34" charset="-12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r>
                        <a:rPr lang="zh-TW" altLang="en-US" sz="1800" dirty="0" smtClean="0">
                          <a:latin typeface="Arial Unicode MS" panose="020B0604020202020204" pitchFamily="34" charset="-120"/>
                        </a:rPr>
                        <a:t>學分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Elective Courses-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multidisciplinary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跨域選修（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門課）</a:t>
                      </a:r>
                      <a:endParaRPr lang="en-US" altLang="zh-TW" sz="1800" dirty="0" smtClean="0">
                        <a:latin typeface="Arial Unicode MS" panose="020B0604020202020204" pitchFamily="34" charset="-12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TW" sz="1800" dirty="0" smtClean="0">
                          <a:latin typeface="Arial Unicode MS" panose="020B0604020202020204" pitchFamily="34" charset="-120"/>
                        </a:rPr>
                        <a:t>30</a:t>
                      </a:r>
                      <a:r>
                        <a:rPr lang="zh-TW" altLang="en-US" sz="1800" dirty="0" smtClean="0">
                          <a:latin typeface="Arial Unicode MS" panose="020B0604020202020204" pitchFamily="34" charset="-120"/>
                        </a:rPr>
                        <a:t>學分碩士論文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870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solidFill>
                            <a:schemeClr val="bg1"/>
                          </a:solidFill>
                        </a:rPr>
                        <a:t>雙學位規劃</a:t>
                      </a:r>
                      <a:endParaRPr lang="zh-TW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Arial Unicode MS" panose="020B0604020202020204" pitchFamily="34" charset="-120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NSY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Arial Unicode MS" panose="020B0604020202020204" pitchFamily="34" charset="-120"/>
                        </a:rPr>
                        <a:t>SU</a:t>
                      </a:r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Arial Unicode MS" panose="020B0604020202020204" pitchFamily="34" charset="-120"/>
                        </a:rPr>
                        <a:t>學生 </a:t>
                      </a:r>
                      <a:r>
                        <a:rPr lang="zh-TW" altLang="en-US" sz="2400" dirty="0" smtClean="0">
                          <a:solidFill>
                            <a:schemeClr val="bg1"/>
                          </a:solidFill>
                          <a:latin typeface="Arial Unicode MS" panose="020B0604020202020204" pitchFamily="34" charset="-120"/>
                          <a:sym typeface="Wingdings 3"/>
                        </a:rPr>
                        <a:t> </a:t>
                      </a:r>
                      <a:r>
                        <a:rPr lang="en-US" altLang="zh-TW" sz="1800" dirty="0" err="1" smtClean="0">
                          <a:solidFill>
                            <a:schemeClr val="bg1"/>
                          </a:solidFill>
                          <a:latin typeface="Arial Unicode MS" panose="020B0604020202020204" pitchFamily="34" charset="-120"/>
                          <a:sym typeface="Wingdings 3"/>
                        </a:rPr>
                        <a:t>UGhent</a:t>
                      </a:r>
                      <a:endParaRPr lang="zh-TW" altLang="en-US" sz="1800" dirty="0">
                        <a:solidFill>
                          <a:schemeClr val="bg1"/>
                        </a:solidFill>
                        <a:latin typeface="Arial Unicode MS" panose="020B0604020202020204" pitchFamily="34" charset="-120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err="1" smtClean="0">
                          <a:solidFill>
                            <a:schemeClr val="bg1"/>
                          </a:solidFill>
                          <a:latin typeface="Arial Unicode MS" panose="020B0604020202020204" pitchFamily="34" charset="-120"/>
                        </a:rPr>
                        <a:t>UGhent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Arial Unicode MS" panose="020B0604020202020204" pitchFamily="34" charset="-120"/>
                        </a:rPr>
                        <a:t> </a:t>
                      </a:r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Arial Unicode MS" panose="020B0604020202020204" pitchFamily="34" charset="-120"/>
                        </a:rPr>
                        <a:t>學生</a:t>
                      </a:r>
                      <a:r>
                        <a:rPr lang="en-US" altLang="zh-TW" sz="2000" dirty="0" smtClean="0">
                          <a:solidFill>
                            <a:schemeClr val="bg1"/>
                          </a:solidFill>
                          <a:latin typeface="Arial Unicode MS" panose="020B0604020202020204" pitchFamily="34" charset="-120"/>
                          <a:sym typeface="Wingdings 3"/>
                        </a:rPr>
                        <a:t> </a:t>
                      </a:r>
                      <a:r>
                        <a:rPr lang="en-US" altLang="zh-TW" sz="1800" dirty="0" smtClean="0">
                          <a:solidFill>
                            <a:schemeClr val="bg1"/>
                          </a:solidFill>
                          <a:latin typeface="Arial Unicode MS" panose="020B0604020202020204" pitchFamily="34" charset="-120"/>
                          <a:sym typeface="Wingdings 3"/>
                        </a:rPr>
                        <a:t>NSYSU</a:t>
                      </a:r>
                      <a:endParaRPr lang="zh-TW" altLang="en-US" sz="2000" dirty="0">
                        <a:solidFill>
                          <a:schemeClr val="bg1"/>
                        </a:solidFill>
                        <a:latin typeface="Arial Unicode MS" panose="020B0604020202020204" pitchFamily="34" charset="-12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14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1</a:t>
                      </a:r>
                      <a:r>
                        <a:rPr lang="en-US" altLang="zh-TW" baseline="30000" dirty="0" smtClean="0">
                          <a:latin typeface="Arial Unicode MS" panose="020B0604020202020204" pitchFamily="34" charset="-120"/>
                        </a:rPr>
                        <a:t>st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 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母校修課學分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至少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TC 30 </a:t>
                      </a: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學分（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換算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x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 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2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倍</a:t>
                      </a: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）</a:t>
                      </a:r>
                      <a:endParaRPr lang="en-US" altLang="zh-TW" dirty="0" smtClean="0">
                        <a:latin typeface="Arial Unicode MS" panose="020B0604020202020204" pitchFamily="34" charset="-120"/>
                      </a:endParaRPr>
                    </a:p>
                    <a:p>
                      <a:pPr algn="ctr"/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(</a:t>
                      </a: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可抵免</a:t>
                      </a:r>
                      <a:r>
                        <a:rPr lang="en-US" altLang="zh-TW" dirty="0" err="1" smtClean="0">
                          <a:latin typeface="Arial Unicode MS" panose="020B0604020202020204" pitchFamily="34" charset="-120"/>
                        </a:rPr>
                        <a:t>Ughent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 52</a:t>
                      </a: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必修學分</a:t>
                      </a:r>
                      <a:endParaRPr lang="en-US" altLang="zh-TW" dirty="0" smtClean="0">
                        <a:latin typeface="Arial Unicode MS" panose="020B0604020202020204" pitchFamily="34" charset="-120"/>
                      </a:endParaRPr>
                    </a:p>
                    <a:p>
                      <a:pPr algn="ctr"/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+8</a:t>
                      </a: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選修學分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)</a:t>
                      </a:r>
                      <a:endParaRPr lang="zh-TW" altLang="en-US" dirty="0">
                        <a:latin typeface="Arial Unicode MS" panose="020B0604020202020204" pitchFamily="34" charset="-12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至少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UC 60</a:t>
                      </a: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學分</a:t>
                      </a:r>
                      <a:endParaRPr lang="zh-TW" altLang="en-US" dirty="0">
                        <a:latin typeface="Arial Unicode MS" panose="020B060402020202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91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aseline="0" dirty="0" smtClean="0">
                          <a:latin typeface="Arial Unicode MS" panose="020B0604020202020204" pitchFamily="34" charset="-120"/>
                        </a:rPr>
                        <a:t>2</a:t>
                      </a:r>
                      <a:r>
                        <a:rPr lang="en-US" altLang="zh-TW" baseline="30000" dirty="0" smtClean="0">
                          <a:latin typeface="Arial Unicode MS" panose="020B0604020202020204" pitchFamily="34" charset="-120"/>
                        </a:rPr>
                        <a:t>nd</a:t>
                      </a:r>
                      <a:r>
                        <a:rPr lang="en-US" altLang="zh-TW" baseline="0" dirty="0" smtClean="0">
                          <a:latin typeface="Arial Unicode MS" panose="020B0604020202020204" pitchFamily="34" charset="-120"/>
                        </a:rPr>
                        <a:t> Y</a:t>
                      </a:r>
                      <a:endParaRPr lang="en-US" altLang="zh-TW" dirty="0" smtClean="0"/>
                    </a:p>
                    <a:p>
                      <a:pPr algn="ctr"/>
                      <a:r>
                        <a:rPr lang="zh-TW" altLang="en-US" dirty="0" smtClean="0"/>
                        <a:t>伙伴修課學分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到</a:t>
                      </a:r>
                      <a:r>
                        <a:rPr lang="en-US" altLang="zh-TW" dirty="0" err="1" smtClean="0">
                          <a:latin typeface="Arial Unicode MS" panose="020B0604020202020204" pitchFamily="34" charset="-120"/>
                        </a:rPr>
                        <a:t>Ughent</a:t>
                      </a: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 修</a:t>
                      </a:r>
                      <a:r>
                        <a:rPr lang="zh-TW" altLang="en-US" baseline="0" dirty="0" smtClean="0">
                          <a:latin typeface="Arial Unicode MS" panose="020B0604020202020204" pitchFamily="34" charset="-120"/>
                        </a:rPr>
                        <a:t>學分</a:t>
                      </a:r>
                      <a:endParaRPr lang="en-US" altLang="zh-TW" baseline="0" dirty="0" smtClean="0">
                        <a:latin typeface="Arial Unicode MS" panose="020B0604020202020204" pitchFamily="34" charset="-120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修課：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UC 30</a:t>
                      </a: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學分</a:t>
                      </a:r>
                      <a:endParaRPr lang="en-US" altLang="zh-TW" dirty="0" smtClean="0">
                        <a:latin typeface="Arial Unicode MS" panose="020B0604020202020204" pitchFamily="34" charset="-120"/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 (ex.</a:t>
                      </a:r>
                      <a:r>
                        <a:rPr lang="en-US" altLang="zh-TW" baseline="0" dirty="0" smtClean="0">
                          <a:latin typeface="Arial Unicode MS" panose="020B0604020202020204" pitchFamily="34" charset="-120"/>
                        </a:rPr>
                        <a:t> 10</a:t>
                      </a:r>
                      <a:r>
                        <a:rPr lang="zh-TW" altLang="en-US" baseline="0" dirty="0" smtClean="0">
                          <a:latin typeface="Arial Unicode MS" panose="020B0604020202020204" pitchFamily="34" charset="-120"/>
                        </a:rPr>
                        <a:t>指定、</a:t>
                      </a:r>
                      <a:r>
                        <a:rPr lang="en-US" altLang="zh-TW" baseline="0" dirty="0" smtClean="0">
                          <a:latin typeface="Arial Unicode MS" panose="020B0604020202020204" pitchFamily="34" charset="-120"/>
                        </a:rPr>
                        <a:t>20</a:t>
                      </a:r>
                      <a:r>
                        <a:rPr lang="zh-TW" altLang="en-US" baseline="0" dirty="0" smtClean="0">
                          <a:latin typeface="Arial Unicode MS" panose="020B0604020202020204" pitchFamily="34" charset="-120"/>
                        </a:rPr>
                        <a:t>任選</a:t>
                      </a:r>
                      <a:r>
                        <a:rPr lang="en-US" altLang="zh-TW" baseline="0" dirty="0" smtClean="0">
                          <a:latin typeface="Arial Unicode MS" panose="020B0604020202020204" pitchFamily="34" charset="-120"/>
                        </a:rPr>
                        <a:t>)</a:t>
                      </a:r>
                      <a:endParaRPr lang="en-US" altLang="zh-TW" dirty="0" smtClean="0">
                        <a:latin typeface="Arial Unicode MS" panose="020B0604020202020204" pitchFamily="34" charset="-120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論文</a:t>
                      </a: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：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UC</a:t>
                      </a: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 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30</a:t>
                      </a: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學分</a:t>
                      </a:r>
                      <a:endParaRPr lang="zh-TW" altLang="en-US" dirty="0">
                        <a:latin typeface="Arial Unicode MS" panose="020B0604020202020204" pitchFamily="34" charset="-12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到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NSYSU</a:t>
                      </a: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修學分</a:t>
                      </a:r>
                      <a:endParaRPr lang="en-US" altLang="zh-TW" dirty="0" smtClean="0">
                        <a:latin typeface="Arial Unicode MS" panose="020B0604020202020204" pitchFamily="34" charset="-120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修課：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TC</a:t>
                      </a:r>
                      <a:r>
                        <a:rPr lang="en-US" altLang="zh-TW" baseline="0" dirty="0" smtClean="0">
                          <a:latin typeface="Arial Unicode MS" panose="020B0604020202020204" pitchFamily="34" charset="-120"/>
                        </a:rPr>
                        <a:t> </a:t>
                      </a:r>
                      <a:r>
                        <a:rPr lang="en-US" altLang="zh-TW" baseline="0" dirty="0" smtClean="0">
                          <a:latin typeface="Arial Unicode MS" panose="020B0604020202020204" pitchFamily="34" charset="-120"/>
                        </a:rPr>
                        <a:t>15</a:t>
                      </a: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學分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(x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 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2=30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 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UC)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     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 (ex.</a:t>
                      </a:r>
                      <a:r>
                        <a:rPr lang="en-US" altLang="zh-TW" baseline="0" dirty="0" smtClean="0">
                          <a:latin typeface="Arial Unicode MS" panose="020B0604020202020204" pitchFamily="34" charset="-120"/>
                        </a:rPr>
                        <a:t> </a:t>
                      </a:r>
                      <a:r>
                        <a:rPr lang="en-US" altLang="zh-TW" baseline="0" dirty="0" smtClean="0">
                          <a:latin typeface="Arial Unicode MS" panose="020B0604020202020204" pitchFamily="34" charset="-120"/>
                        </a:rPr>
                        <a:t>6</a:t>
                      </a:r>
                      <a:r>
                        <a:rPr lang="zh-TW" altLang="en-US" baseline="0" dirty="0" smtClean="0">
                          <a:latin typeface="Arial Unicode MS" panose="020B0604020202020204" pitchFamily="34" charset="-120"/>
                        </a:rPr>
                        <a:t>指定、</a:t>
                      </a:r>
                      <a:r>
                        <a:rPr lang="en-US" altLang="zh-TW" baseline="0" dirty="0" smtClean="0">
                          <a:latin typeface="Arial Unicode MS" panose="020B0604020202020204" pitchFamily="34" charset="-120"/>
                        </a:rPr>
                        <a:t>9</a:t>
                      </a:r>
                      <a:r>
                        <a:rPr lang="zh-TW" altLang="en-US" baseline="0" dirty="0" smtClean="0">
                          <a:latin typeface="Arial Unicode MS" panose="020B0604020202020204" pitchFamily="34" charset="-120"/>
                        </a:rPr>
                        <a:t>任選</a:t>
                      </a:r>
                      <a:r>
                        <a:rPr lang="en-US" altLang="zh-TW" baseline="0" dirty="0" smtClean="0">
                          <a:latin typeface="Arial Unicode MS" panose="020B0604020202020204" pitchFamily="34" charset="-120"/>
                        </a:rPr>
                        <a:t>)</a:t>
                      </a:r>
                      <a:endParaRPr lang="en-US" altLang="zh-TW" dirty="0" smtClean="0">
                        <a:latin typeface="Arial Unicode MS" panose="020B0604020202020204" pitchFamily="34" charset="-120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論文：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TC </a:t>
                      </a:r>
                      <a:r>
                        <a:rPr lang="en-US" altLang="zh-TW" dirty="0" smtClean="0">
                          <a:latin typeface="Arial Unicode MS" panose="020B0604020202020204" pitchFamily="34" charset="-120"/>
                        </a:rPr>
                        <a:t>15</a:t>
                      </a:r>
                      <a:r>
                        <a:rPr lang="zh-TW" altLang="en-US" dirty="0" smtClean="0">
                          <a:latin typeface="Arial Unicode MS" panose="020B0604020202020204" pitchFamily="34" charset="-120"/>
                        </a:rPr>
                        <a:t>學分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(x</a:t>
                      </a:r>
                      <a:r>
                        <a:rPr lang="en-US" altLang="zh-TW" baseline="0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 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Arial Unicode MS" panose="020B0604020202020204" pitchFamily="34" charset="-120"/>
                        </a:rPr>
                        <a:t>2=30 UC)</a:t>
                      </a:r>
                      <a:endParaRPr lang="zh-TW" altLang="en-US" dirty="0">
                        <a:latin typeface="Arial Unicode MS" panose="020B060402020202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1796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124744"/>
            <a:ext cx="7632848" cy="5565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655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092" y="1628800"/>
            <a:ext cx="8978908" cy="514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852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1433" y="47667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NSYSU &amp; </a:t>
            </a:r>
            <a:r>
              <a:rPr lang="en-US" altLang="zh-TW" dirty="0" err="1" smtClean="0"/>
              <a:t>UGhent</a:t>
            </a:r>
            <a:r>
              <a:rPr lang="zh-TW" altLang="zh-TW" dirty="0" smtClean="0"/>
              <a:t>相互抵免課程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358174"/>
              </p:ext>
            </p:extLst>
          </p:nvPr>
        </p:nvGraphicFramePr>
        <p:xfrm>
          <a:off x="216575" y="1412776"/>
          <a:ext cx="8719316" cy="5086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4141">
                  <a:extLst>
                    <a:ext uri="{9D8B030D-6E8A-4147-A177-3AD203B41FA5}">
                      <a16:colId xmlns:a16="http://schemas.microsoft.com/office/drawing/2014/main" val="484621328"/>
                    </a:ext>
                  </a:extLst>
                </a:gridCol>
                <a:gridCol w="2459070">
                  <a:extLst>
                    <a:ext uri="{9D8B030D-6E8A-4147-A177-3AD203B41FA5}">
                      <a16:colId xmlns:a16="http://schemas.microsoft.com/office/drawing/2014/main" val="743724057"/>
                    </a:ext>
                  </a:extLst>
                </a:gridCol>
                <a:gridCol w="1162469">
                  <a:extLst>
                    <a:ext uri="{9D8B030D-6E8A-4147-A177-3AD203B41FA5}">
                      <a16:colId xmlns:a16="http://schemas.microsoft.com/office/drawing/2014/main" val="705385837"/>
                    </a:ext>
                  </a:extLst>
                </a:gridCol>
                <a:gridCol w="3173636">
                  <a:extLst>
                    <a:ext uri="{9D8B030D-6E8A-4147-A177-3AD203B41FA5}">
                      <a16:colId xmlns:a16="http://schemas.microsoft.com/office/drawing/2014/main" val="2932672844"/>
                    </a:ext>
                  </a:extLst>
                </a:gridCol>
              </a:tblGrid>
              <a:tr h="393577">
                <a:tc gridSpan="3"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/>
                      </a:r>
                      <a:br>
                        <a:rPr lang="en-US" sz="1400" kern="100" dirty="0">
                          <a:effectLst/>
                        </a:rPr>
                      </a:br>
                      <a:r>
                        <a:rPr lang="zh-TW" sz="1600" b="1" kern="0" dirty="0">
                          <a:effectLst/>
                        </a:rPr>
                        <a:t>本系研究所課程</a:t>
                      </a:r>
                      <a:endParaRPr lang="zh-TW" sz="16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7" marR="1187" marT="1187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zh-TW" sz="1600" b="1" kern="1200" dirty="0">
                          <a:effectLst/>
                        </a:rPr>
                        <a:t>根特大學相對應課程</a:t>
                      </a:r>
                      <a:endParaRPr lang="zh-TW" sz="16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282025"/>
                  </a:ext>
                </a:extLst>
              </a:tr>
              <a:tr h="588728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zh-TW" sz="1200" kern="1200" dirty="0">
                          <a:effectLst/>
                        </a:rPr>
                        <a:t>液晶光電元件 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7" marR="1187" marT="1187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LIQUID CRYSTAL ELECTRO-OPTICAL DEVICES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7" marR="1187" marT="1187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</a:rPr>
                        <a:t>王俊達老師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 strike="noStrike" kern="100" dirty="0">
                          <a:effectLst/>
                          <a:hlinkClick r:id="rId2"/>
                        </a:rPr>
                        <a:t/>
                      </a:r>
                      <a:br>
                        <a:rPr lang="en-US" sz="1200" u="none" strike="noStrike" kern="100" dirty="0">
                          <a:effectLst/>
                          <a:hlinkClick r:id="rId2"/>
                        </a:rPr>
                      </a:br>
                      <a:r>
                        <a:rPr lang="en-US" sz="1200" u="sng" kern="100" dirty="0">
                          <a:effectLst/>
                          <a:hlinkClick r:id="rId2"/>
                        </a:rPr>
                        <a:t>1. Optical Materials</a:t>
                      </a:r>
                      <a:endParaRPr lang="zh-TW" sz="1200" kern="100" dirty="0">
                        <a:effectLst/>
                      </a:endParaRPr>
                    </a:p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388506"/>
                  </a:ext>
                </a:extLst>
              </a:tr>
              <a:tr h="241080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zh-TW" sz="1200" kern="1200">
                          <a:effectLst/>
                        </a:rPr>
                        <a:t>光電子學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7" marR="1187" marT="1187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OPTOELECTRONICS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7" marR="1187" marT="1187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</a:rPr>
                        <a:t>朱安國老師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u="sng" kern="100" dirty="0">
                          <a:effectLst/>
                          <a:hlinkClick r:id="rId3"/>
                        </a:rPr>
                        <a:t>2. </a:t>
                      </a:r>
                      <a:r>
                        <a:rPr lang="en-US" sz="1200" u="sng" kern="100" dirty="0" err="1">
                          <a:effectLst/>
                          <a:hlinkClick r:id="rId3"/>
                        </a:rPr>
                        <a:t>Microphotonics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838373"/>
                  </a:ext>
                </a:extLst>
              </a:tr>
              <a:tr h="589820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zh-TW" sz="1200" kern="1200">
                          <a:effectLst/>
                        </a:rPr>
                        <a:t>半導體雷射原理與應用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7" marR="1187" marT="1187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PRINCIPLES AND APPLICATIONS OF SEMICONDUCTOR LASERS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7" marR="1187" marT="1187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</a:rPr>
                        <a:t>洪勇智老師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0"/>
                        </a:spcAft>
                      </a:pPr>
                      <a:r>
                        <a:rPr lang="en-US" sz="1200" u="sng" kern="100" dirty="0">
                          <a:effectLst/>
                          <a:hlinkClick r:id="rId4"/>
                        </a:rPr>
                        <a:t>3. Lasers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51738"/>
                  </a:ext>
                </a:extLst>
              </a:tr>
              <a:tr h="393577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zh-TW" sz="1200" kern="1200">
                          <a:effectLst/>
                        </a:rPr>
                        <a:t>社會創新與創業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7" marR="1187" marT="1187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SOCIAL INNOVATION AND ENTREPRENEURSHIP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7" marR="1187" marT="1187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zh-TW" sz="1200" kern="1200" dirty="0">
                          <a:effectLst/>
                        </a:rPr>
                        <a:t>謝如梅老師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sng" kern="100" dirty="0">
                          <a:effectLst/>
                          <a:hlinkClick r:id="rId5"/>
                        </a:rPr>
                        <a:t>4. Introduction to Entrepreneurship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074797"/>
                  </a:ext>
                </a:extLst>
              </a:tr>
              <a:tr h="589820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zh-TW" sz="1200" kern="1200">
                          <a:effectLst/>
                        </a:rPr>
                        <a:t>光電數值方法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7" marR="1187" marT="1187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NUMERICAL METHODS FOR ELECTRO-OPTICAL ENGINEERING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7" marR="1187" marT="1187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</a:rPr>
                        <a:t>林元堯老師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0"/>
                        </a:spcAft>
                      </a:pPr>
                      <a:r>
                        <a:rPr lang="en-US" sz="1200" u="sng" kern="100" dirty="0">
                          <a:effectLst/>
                          <a:hlinkClick r:id="rId6"/>
                        </a:rPr>
                        <a:t>5. Mathematics in Photonics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612698"/>
                  </a:ext>
                </a:extLst>
              </a:tr>
              <a:tr h="320288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zh-TW" sz="1200" kern="1200">
                          <a:effectLst/>
                        </a:rPr>
                        <a:t>光電實驗（一）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7" marR="1187" marT="1187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ELECTRO-OPTICS LAB (I)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7" marR="1187" marT="1187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</a:rPr>
                        <a:t>李晁逵老師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1200" u="sng" kern="100" dirty="0">
                          <a:effectLst/>
                          <a:hlinkClick r:id="rId7"/>
                        </a:rPr>
                        <a:t>6. Laboratories in Photonics Research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422188"/>
                  </a:ext>
                </a:extLst>
              </a:tr>
              <a:tr h="393577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zh-TW" sz="1200" kern="1200">
                          <a:effectLst/>
                        </a:rPr>
                        <a:t>光纖通信系統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7" marR="1187" marT="1187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FIBER-OPTIC COMMUNICATION SYSTEMS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7" marR="1187" marT="1187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</a:rPr>
                        <a:t>洪勇智老師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sng" kern="100" dirty="0">
                          <a:effectLst/>
                          <a:hlinkClick r:id="rId8"/>
                        </a:rPr>
                        <a:t>7. Optical Communication Systems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323264"/>
                  </a:ext>
                </a:extLst>
              </a:tr>
              <a:tr h="457171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zh-TW" sz="1200" kern="1200">
                          <a:effectLst/>
                        </a:rPr>
                        <a:t>檢測技術在光電上的應用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7" marR="1187" marT="1187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CHARACTERIZATION TECHNIQUE FOR ELECTRO-OPTICS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7" marR="1187" marT="1187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</a:rPr>
                        <a:t>王朝盛老師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1200" u="sng" kern="100" dirty="0">
                          <a:effectLst/>
                          <a:hlinkClick r:id="rId9"/>
                        </a:rPr>
                        <a:t>8. Sensors and Microsystem Electronics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133927"/>
                  </a:ext>
                </a:extLst>
              </a:tr>
              <a:tr h="659439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zh-TW" sz="1200" kern="1200" dirty="0">
                          <a:effectLst/>
                        </a:rPr>
                        <a:t>半導體奈米元件製造技術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7" marR="1187" marT="1187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MANUFACTURING TECHNOLOGY OF SEMICONDUCTOR FOR NANO DEVICE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7" marR="1187" marT="1187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zh-TW" sz="1200" kern="1200">
                          <a:effectLst/>
                        </a:rPr>
                        <a:t>張鼎張老師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sng" kern="100" dirty="0">
                          <a:effectLst/>
                          <a:hlinkClick r:id="rId10"/>
                        </a:rPr>
                        <a:t>9.Physics of Semiconductor Technologies and Devices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365368"/>
                  </a:ext>
                </a:extLst>
              </a:tr>
              <a:tr h="197334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zh-TW" sz="1200" kern="1200">
                          <a:effectLst/>
                        </a:rPr>
                        <a:t>光電創新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7" marR="1187" marT="1187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.Innovation in Photonics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7" marR="1187" marT="1187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zh-TW" sz="1200" kern="1200">
                          <a:effectLst/>
                        </a:rPr>
                        <a:t>于欽平老師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en-US" sz="1200" u="sng" kern="100" dirty="0">
                          <a:effectLst/>
                          <a:hlinkClick r:id="rId11"/>
                        </a:rPr>
                        <a:t>10. Innovation in Photonics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221428"/>
                  </a:ext>
                </a:extLst>
              </a:tr>
              <a:tr h="197334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zh-TW" sz="1200" kern="1200">
                          <a:effectLst/>
                        </a:rPr>
                        <a:t>書報討論（一）、（二）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7" marR="1187" marT="1187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SEMINAR(I)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87" marR="1187" marT="1187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zh-TW" sz="1200" kern="1200">
                          <a:effectLst/>
                        </a:rPr>
                        <a:t>林宗賢主任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  <a:tabLst>
                          <a:tab pos="952500" algn="l"/>
                        </a:tabLst>
                      </a:pPr>
                      <a:r>
                        <a:rPr lang="en-US" sz="1200" u="sng" kern="100" dirty="0">
                          <a:effectLst/>
                          <a:hlinkClick r:id="rId12"/>
                        </a:rPr>
                        <a:t>11. Recent Trends in Photonics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574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127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相互抵</a:t>
            </a:r>
            <a:r>
              <a:rPr lang="zh-TW" altLang="zh-TW" dirty="0" smtClean="0"/>
              <a:t>免</a:t>
            </a:r>
            <a:r>
              <a:rPr lang="zh-TW" altLang="en-US" dirty="0" smtClean="0"/>
              <a:t>選修</a:t>
            </a:r>
            <a:r>
              <a:rPr lang="zh-TW" altLang="zh-TW" dirty="0" smtClean="0"/>
              <a:t>課程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第一年課程：非線性光學（林元堯老師）、積體光電元件原理與設計（于欽平老師</a:t>
            </a:r>
            <a:r>
              <a:rPr lang="zh-TW" altLang="zh-TW" dirty="0" smtClean="0"/>
              <a:t>）</a:t>
            </a:r>
            <a:endParaRPr lang="en-US" altLang="zh-TW" dirty="0" smtClean="0"/>
          </a:p>
          <a:p>
            <a:r>
              <a:rPr lang="zh-TW" altLang="zh-TW" dirty="0"/>
              <a:t>第二年課程：以下課程為英文授課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zh-TW" dirty="0"/>
          </a:p>
          <a:p>
            <a:endParaRPr lang="zh-TW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559966"/>
              </p:ext>
            </p:extLst>
          </p:nvPr>
        </p:nvGraphicFramePr>
        <p:xfrm>
          <a:off x="1043608" y="4077072"/>
          <a:ext cx="7416823" cy="16721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9780">
                  <a:extLst>
                    <a:ext uri="{9D8B030D-6E8A-4147-A177-3AD203B41FA5}">
                      <a16:colId xmlns:a16="http://schemas.microsoft.com/office/drawing/2014/main" val="488555936"/>
                    </a:ext>
                  </a:extLst>
                </a:gridCol>
                <a:gridCol w="2618772">
                  <a:extLst>
                    <a:ext uri="{9D8B030D-6E8A-4147-A177-3AD203B41FA5}">
                      <a16:colId xmlns:a16="http://schemas.microsoft.com/office/drawing/2014/main" val="1580898753"/>
                    </a:ext>
                  </a:extLst>
                </a:gridCol>
                <a:gridCol w="2448271">
                  <a:extLst>
                    <a:ext uri="{9D8B030D-6E8A-4147-A177-3AD203B41FA5}">
                      <a16:colId xmlns:a16="http://schemas.microsoft.com/office/drawing/2014/main" val="3888574017"/>
                    </a:ext>
                  </a:extLst>
                </a:gridCol>
              </a:tblGrid>
              <a:tr h="503788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zh-TW" sz="1600" kern="100" dirty="0" smtClean="0">
                          <a:solidFill>
                            <a:schemeClr val="tx1"/>
                          </a:solidFill>
                          <a:effectLst/>
                        </a:rPr>
                        <a:t>光電子材料與元件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zh-TW" sz="1600" kern="100" dirty="0" smtClean="0">
                          <a:solidFill>
                            <a:schemeClr val="tx1"/>
                          </a:solidFill>
                          <a:effectLst/>
                        </a:rPr>
                        <a:t>光通訊與光資訊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</a:rPr>
                        <a:t>顯示與替代能源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6868143"/>
                  </a:ext>
                </a:extLst>
              </a:tr>
              <a:tr h="1080388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光電</a:t>
                      </a:r>
                      <a:r>
                        <a:rPr lang="zh-TW" sz="16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材料</a:t>
                      </a:r>
                      <a:endParaRPr lang="en-US" altLang="zh-TW" sz="16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（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洪玉珠老師）</a:t>
                      </a:r>
                    </a:p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半導體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光電</a:t>
                      </a:r>
                      <a:r>
                        <a:rPr lang="zh-TW" sz="16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元件</a:t>
                      </a:r>
                      <a:endParaRPr lang="en-US" altLang="zh-TW" sz="16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（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邱逸仁老師）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光纖通信系統</a:t>
                      </a:r>
                      <a:endParaRPr lang="en-US" altLang="zh-TW" sz="16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（洪勇智老師）</a:t>
                      </a:r>
                      <a:endParaRPr lang="en-US" altLang="zh-TW" sz="16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現代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通訊</a:t>
                      </a:r>
                      <a:r>
                        <a:rPr lang="zh-TW" sz="16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原理</a:t>
                      </a:r>
                      <a:endParaRPr lang="en-US" altLang="zh-TW" sz="16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（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魏嘉建老師）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有機光電材料原理及應用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（張美濙老師）</a:t>
                      </a:r>
                    </a:p>
                    <a:p>
                      <a:pPr algn="ctr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液晶顯示技術</a:t>
                      </a:r>
                      <a:endParaRPr lang="en-US" altLang="zh-TW" sz="16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（</a:t>
                      </a:r>
                      <a:r>
                        <a:rPr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王俊達</a:t>
                      </a:r>
                      <a:r>
                        <a:rPr lang="zh-TW" sz="16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老師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）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258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31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申請時間：</a:t>
            </a:r>
            <a:r>
              <a:rPr lang="zh-TW" altLang="zh-TW" dirty="0" smtClean="0"/>
              <a:t>每年</a:t>
            </a:r>
            <a:r>
              <a:rPr lang="en-US" altLang="zh-TW" dirty="0"/>
              <a:t>2</a:t>
            </a:r>
            <a:r>
              <a:rPr lang="zh-TW" altLang="zh-TW" dirty="0"/>
              <a:t>月</a:t>
            </a:r>
            <a:r>
              <a:rPr lang="en-US" altLang="zh-TW" dirty="0"/>
              <a:t>15</a:t>
            </a:r>
            <a:r>
              <a:rPr lang="zh-TW" altLang="zh-TW" dirty="0"/>
              <a:t>日</a:t>
            </a:r>
            <a:r>
              <a:rPr lang="zh-TW" altLang="zh-TW" dirty="0" smtClean="0"/>
              <a:t>之前</a:t>
            </a:r>
            <a:endParaRPr lang="en-US" altLang="zh-TW" dirty="0" smtClean="0"/>
          </a:p>
          <a:p>
            <a:r>
              <a:rPr lang="zh-TW" altLang="en-US" dirty="0" smtClean="0"/>
              <a:t>入選通知：</a:t>
            </a:r>
            <a:r>
              <a:rPr lang="zh-TW" altLang="zh-TW" dirty="0" smtClean="0"/>
              <a:t>每年</a:t>
            </a:r>
            <a:r>
              <a:rPr lang="en-US" altLang="zh-TW" dirty="0" smtClean="0"/>
              <a:t>3</a:t>
            </a:r>
            <a:r>
              <a:rPr lang="zh-TW" altLang="zh-TW" dirty="0" smtClean="0"/>
              <a:t>月</a:t>
            </a:r>
            <a:r>
              <a:rPr lang="en-US" altLang="zh-TW" dirty="0" smtClean="0"/>
              <a:t>15</a:t>
            </a:r>
            <a:r>
              <a:rPr lang="zh-TW" altLang="zh-TW" dirty="0"/>
              <a:t>日之前</a:t>
            </a:r>
            <a:endParaRPr lang="en-US" altLang="zh-TW" dirty="0" smtClean="0"/>
          </a:p>
          <a:p>
            <a:r>
              <a:rPr lang="zh-TW" altLang="en-US" dirty="0" smtClean="0"/>
              <a:t>語言能力：（</a:t>
            </a:r>
            <a:r>
              <a:rPr lang="zh-TW" altLang="zh-TW" dirty="0"/>
              <a:t>通過以下國際公認的資格之一</a:t>
            </a:r>
            <a:r>
              <a:rPr lang="zh-TW" altLang="zh-TW" dirty="0" smtClean="0"/>
              <a:t>證明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zh-TW" dirty="0" smtClean="0"/>
              <a:t>根據</a:t>
            </a:r>
            <a:r>
              <a:rPr lang="zh-TW" altLang="zh-TW" dirty="0"/>
              <a:t>大學語言中心發布的《歐洲通用語言參考框架》達到</a:t>
            </a:r>
            <a:r>
              <a:rPr lang="en-US" altLang="zh-TW" dirty="0"/>
              <a:t>B2</a:t>
            </a:r>
            <a:r>
              <a:rPr lang="zh-TW" altLang="zh-TW" dirty="0" smtClean="0"/>
              <a:t>級</a:t>
            </a:r>
            <a:endParaRPr lang="zh-TW" altLang="zh-TW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/>
              <a:t>TOEFL-TEST</a:t>
            </a:r>
            <a:r>
              <a:rPr lang="zh-TW" altLang="zh-TW" dirty="0"/>
              <a:t>，至少</a:t>
            </a:r>
            <a:r>
              <a:rPr lang="en-US" altLang="zh-TW" dirty="0"/>
              <a:t>570</a:t>
            </a:r>
            <a:r>
              <a:rPr lang="zh-TW" altLang="zh-TW" dirty="0"/>
              <a:t>分或更高（筆試）或至少</a:t>
            </a:r>
            <a:r>
              <a:rPr lang="en-US" altLang="zh-TW" dirty="0"/>
              <a:t>87</a:t>
            </a:r>
            <a:r>
              <a:rPr lang="zh-TW" altLang="zh-TW" dirty="0"/>
              <a:t>分或更高（新托福）或</a:t>
            </a:r>
            <a:r>
              <a:rPr lang="en-US" altLang="zh-TW" dirty="0"/>
              <a:t>213</a:t>
            </a:r>
            <a:r>
              <a:rPr lang="zh-TW" altLang="zh-TW" dirty="0"/>
              <a:t>分或更高分（電腦測驗）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zh-TW" dirty="0"/>
              <a:t>雅思考試的原始“學術測試”（</a:t>
            </a:r>
            <a:r>
              <a:rPr lang="en-US" altLang="zh-TW" dirty="0"/>
              <a:t>TRF</a:t>
            </a:r>
            <a:r>
              <a:rPr lang="zh-TW" altLang="zh-TW" dirty="0"/>
              <a:t>），最低總分不低於</a:t>
            </a:r>
            <a:r>
              <a:rPr lang="en-US" altLang="zh-TW" dirty="0"/>
              <a:t>6.5</a:t>
            </a:r>
            <a:r>
              <a:rPr lang="zh-TW" altLang="zh-TW" dirty="0"/>
              <a:t>，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zh-TW" dirty="0"/>
              <a:t>劍橋高級英語證書（</a:t>
            </a:r>
            <a:r>
              <a:rPr lang="en-US" altLang="zh-TW" dirty="0"/>
              <a:t>CAE</a:t>
            </a:r>
            <a:r>
              <a:rPr lang="zh-TW" altLang="zh-TW" dirty="0"/>
              <a:t>）：</a:t>
            </a:r>
            <a:r>
              <a:rPr lang="en-US" altLang="zh-TW" dirty="0"/>
              <a:t>B</a:t>
            </a:r>
            <a:r>
              <a:rPr lang="zh-TW" altLang="zh-TW" dirty="0"/>
              <a:t>級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zh-TW" dirty="0"/>
              <a:t>劍橋英語水平證書（</a:t>
            </a:r>
            <a:r>
              <a:rPr lang="en-US" altLang="zh-TW" dirty="0"/>
              <a:t>CPE</a:t>
            </a:r>
            <a:r>
              <a:rPr lang="zh-TW" altLang="zh-TW" dirty="0"/>
              <a:t>）：</a:t>
            </a:r>
            <a:r>
              <a:rPr lang="en-US" altLang="zh-TW" dirty="0"/>
              <a:t>C</a:t>
            </a:r>
            <a:r>
              <a:rPr lang="zh-TW" altLang="zh-TW" dirty="0" smtClean="0"/>
              <a:t>級</a:t>
            </a:r>
            <a:endParaRPr lang="en-US" altLang="zh-TW" dirty="0" smtClean="0"/>
          </a:p>
          <a:p>
            <a:pPr lvl="0"/>
            <a:endParaRPr lang="zh-TW" altLang="zh-TW" dirty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申請注意事項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98904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459</TotalTime>
  <Words>756</Words>
  <Application>Microsoft Office PowerPoint</Application>
  <PresentationFormat>如螢幕大小 (4:3)</PresentationFormat>
  <Paragraphs>151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8" baseType="lpstr">
      <vt:lpstr>Arial Unicode MS</vt:lpstr>
      <vt:lpstr>新細明體</vt:lpstr>
      <vt:lpstr>標楷體</vt:lpstr>
      <vt:lpstr>Calibri</vt:lpstr>
      <vt:lpstr>Candara</vt:lpstr>
      <vt:lpstr>Symbol</vt:lpstr>
      <vt:lpstr>Times New Roman</vt:lpstr>
      <vt:lpstr>Wingdings</vt:lpstr>
      <vt:lpstr>Wingdings 3</vt:lpstr>
      <vt:lpstr>波形</vt:lpstr>
      <vt:lpstr>NSYSU &amp; UGhent Master Dual Degree</vt:lpstr>
      <vt:lpstr>畢業學分</vt:lpstr>
      <vt:lpstr>PowerPoint 簡報</vt:lpstr>
      <vt:lpstr>PowerPoint 簡報</vt:lpstr>
      <vt:lpstr>PowerPoint 簡報</vt:lpstr>
      <vt:lpstr>NSYSU &amp; UGhent相互抵免課程 </vt:lpstr>
      <vt:lpstr>相互抵免選修課程</vt:lpstr>
      <vt:lpstr>申請注意事項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NSYSU &amp; UGhent Credit</dc:title>
  <dc:creator>USER</dc:creator>
  <cp:lastModifiedBy>su</cp:lastModifiedBy>
  <cp:revision>26</cp:revision>
  <dcterms:created xsi:type="dcterms:W3CDTF">2018-12-24T09:22:21Z</dcterms:created>
  <dcterms:modified xsi:type="dcterms:W3CDTF">2022-12-07T08:46:25Z</dcterms:modified>
</cp:coreProperties>
</file>